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7" r:id="rId3"/>
    <p:sldId id="260" r:id="rId4"/>
    <p:sldId id="261" r:id="rId5"/>
    <p:sldId id="258" r:id="rId6"/>
    <p:sldId id="259" r:id="rId7"/>
    <p:sldId id="262" r:id="rId8"/>
    <p:sldId id="264" r:id="rId9"/>
    <p:sldId id="263" r:id="rId10"/>
    <p:sldId id="265" r:id="rId11"/>
    <p:sldId id="267" r:id="rId12"/>
    <p:sldId id="266" r:id="rId13"/>
    <p:sldId id="268" r:id="rId14"/>
    <p:sldId id="269" r:id="rId15"/>
    <p:sldId id="270" r:id="rId16"/>
    <p:sldId id="272" r:id="rId17"/>
    <p:sldId id="271" r:id="rId18"/>
    <p:sldId id="273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84B8-9227-46CF-B689-261C85EB3C7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611148F-16B2-44AB-873C-27194CBC546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4653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84B8-9227-46CF-B689-261C85EB3C7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148F-16B2-44AB-873C-27194CBC546F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93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84B8-9227-46CF-B689-261C85EB3C7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148F-16B2-44AB-873C-27194CBC546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17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84B8-9227-46CF-B689-261C85EB3C7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148F-16B2-44AB-873C-27194CBC546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121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84B8-9227-46CF-B689-261C85EB3C7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148F-16B2-44AB-873C-27194CBC546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91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84B8-9227-46CF-B689-261C85EB3C7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148F-16B2-44AB-873C-27194CBC546F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81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84B8-9227-46CF-B689-261C85EB3C7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148F-16B2-44AB-873C-27194CBC546F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43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84B8-9227-46CF-B689-261C85EB3C7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148F-16B2-44AB-873C-27194CBC546F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66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84B8-9227-46CF-B689-261C85EB3C7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148F-16B2-44AB-873C-27194CBC5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8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84B8-9227-46CF-B689-261C85EB3C7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148F-16B2-44AB-873C-27194CBC546F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65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36784B8-9227-46CF-B689-261C85EB3C7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148F-16B2-44AB-873C-27194CBC546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34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784B8-9227-46CF-B689-261C85EB3C7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611148F-16B2-44AB-873C-27194CBC54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295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SECTION 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Foreign Body Airway </a:t>
            </a:r>
            <a:r>
              <a:rPr lang="en-US" b="1" dirty="0" smtClean="0"/>
              <a:t>Obstruction(FAO)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880" y="3605841"/>
            <a:ext cx="3051954" cy="25189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62"/>
            <a:ext cx="1716759" cy="15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0019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Ineffective Cough (Severe Airway Obstruction)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Conscious Victim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the casualty is conscious, call an </a:t>
            </a:r>
            <a:r>
              <a:rPr lang="en-US" dirty="0" smtClean="0"/>
              <a:t>ambulance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Perform </a:t>
            </a:r>
            <a:r>
              <a:rPr lang="en-US" dirty="0">
                <a:solidFill>
                  <a:srgbClr val="FF0000"/>
                </a:solidFill>
              </a:rPr>
              <a:t>up to </a:t>
            </a:r>
            <a:r>
              <a:rPr lang="en-US" b="1" dirty="0">
                <a:solidFill>
                  <a:srgbClr val="FF0000"/>
                </a:solidFill>
              </a:rPr>
              <a:t>five sharp, back blows </a:t>
            </a:r>
            <a:r>
              <a:rPr lang="en-US" dirty="0">
                <a:solidFill>
                  <a:srgbClr val="FF0000"/>
                </a:solidFill>
              </a:rPr>
              <a:t>with the heel of one hand in the middle of the back between the shoulder </a:t>
            </a:r>
            <a:r>
              <a:rPr lang="en-US" dirty="0" smtClean="0">
                <a:solidFill>
                  <a:srgbClr val="FF0000"/>
                </a:solidFill>
              </a:rPr>
              <a:t>blades</a:t>
            </a:r>
          </a:p>
          <a:p>
            <a:endParaRPr lang="en-US" dirty="0"/>
          </a:p>
          <a:p>
            <a:r>
              <a:rPr lang="en-US" dirty="0" smtClean="0"/>
              <a:t>Check </a:t>
            </a:r>
            <a:r>
              <a:rPr lang="en-US" dirty="0"/>
              <a:t>to see if each back blow has relieved the airway </a:t>
            </a:r>
            <a:r>
              <a:rPr lang="en-US" dirty="0" smtClean="0"/>
              <a:t>obstruction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aim is to relieve the obstruction with each blow rather than to give all five blows.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804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Delivering back blows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9564" y="1828800"/>
            <a:ext cx="336362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704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Ineffective Cough (Severe Airway Obstruction)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Conscious Victim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dirty="0"/>
          </a:p>
          <a:p>
            <a:r>
              <a:rPr lang="en-US" dirty="0"/>
              <a:t>If back blows are </a:t>
            </a:r>
            <a:r>
              <a:rPr lang="en-US" dirty="0" smtClean="0"/>
              <a:t>unsuccessful</a:t>
            </a:r>
          </a:p>
          <a:p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erform </a:t>
            </a:r>
            <a:r>
              <a:rPr lang="en-US" dirty="0"/>
              <a:t>up to </a:t>
            </a:r>
            <a:r>
              <a:rPr lang="en-US" b="1" dirty="0"/>
              <a:t>five chest </a:t>
            </a:r>
            <a:r>
              <a:rPr lang="en-US" b="1" dirty="0" smtClean="0"/>
              <a:t>thrusts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Check </a:t>
            </a:r>
            <a:r>
              <a:rPr lang="en-US" dirty="0"/>
              <a:t>to see if each chest thrust has relieved the airway </a:t>
            </a:r>
            <a:r>
              <a:rPr lang="en-US" dirty="0" smtClean="0"/>
              <a:t>obstruction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2704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Chest </a:t>
            </a:r>
            <a:r>
              <a:rPr lang="en-US" dirty="0"/>
              <a:t>thrusts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To perform chest thrusts, identify the same compression point as for CPR and give up to five chest </a:t>
            </a:r>
            <a:r>
              <a:rPr lang="en-US" dirty="0" smtClean="0"/>
              <a:t>thrusts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These are similar to chest compressions but sharper and delivered at a slower rate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Children </a:t>
            </a:r>
            <a:r>
              <a:rPr lang="en-US" dirty="0"/>
              <a:t>and adults may be treated in the sitting or standing </a:t>
            </a:r>
            <a:r>
              <a:rPr lang="en-US" dirty="0" smtClean="0"/>
              <a:t>position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If the obstruction is still not relieved, continue alternating five back blows with five chest thrusts</a:t>
            </a:r>
          </a:p>
        </p:txBody>
      </p:sp>
    </p:spTree>
    <p:extLst>
      <p:ext uri="{BB962C8B-B14F-4D97-AF65-F5344CB8AC3E}">
        <p14:creationId xmlns:p14="http://schemas.microsoft.com/office/powerpoint/2010/main" val="21227364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Chest </a:t>
            </a:r>
            <a:r>
              <a:rPr lang="en-US" dirty="0"/>
              <a:t>thrusts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98" y="1997612"/>
            <a:ext cx="5866228" cy="468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8789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Treatment for choking adults and children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Unconscious </a:t>
            </a:r>
            <a:r>
              <a:rPr lang="en-US" b="1" dirty="0" smtClean="0"/>
              <a:t>Subject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dirty="0"/>
          </a:p>
          <a:p>
            <a:r>
              <a:rPr lang="en-US" dirty="0"/>
              <a:t>The finger sweep can be used in the unconscious victim with an obstructed airway if solid material is visible in the </a:t>
            </a:r>
            <a:r>
              <a:rPr lang="en-US" dirty="0" smtClean="0"/>
              <a:t>airway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b="1" dirty="0"/>
              <a:t>Commence CPR immediately!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5396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Treatment for choking infants (less than 1 </a:t>
            </a:r>
            <a:r>
              <a:rPr lang="en-US" b="1" dirty="0" smtClean="0"/>
              <a:t>year)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162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Treatment for choking infants (less than 1 </a:t>
            </a:r>
            <a:r>
              <a:rPr lang="en-US" b="1" dirty="0" smtClean="0"/>
              <a:t>year)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Check </a:t>
            </a:r>
            <a:r>
              <a:rPr lang="en-US" dirty="0"/>
              <a:t>to see if the obstruction can be cleared using the finger </a:t>
            </a:r>
            <a:r>
              <a:rPr lang="en-US" dirty="0" smtClean="0"/>
              <a:t>sweep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Lay </a:t>
            </a:r>
            <a:r>
              <a:rPr lang="en-US" dirty="0"/>
              <a:t>the infant in a lying face down position over your forearm, supporting the baby’s face and body with your </a:t>
            </a:r>
            <a:r>
              <a:rPr lang="en-US" dirty="0" smtClean="0"/>
              <a:t>arm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The infant’s body should be inclined downwards to </a:t>
            </a:r>
            <a:r>
              <a:rPr lang="en-US" dirty="0" err="1"/>
              <a:t>utilise</a:t>
            </a:r>
            <a:r>
              <a:rPr lang="en-US" dirty="0"/>
              <a:t> the effects of </a:t>
            </a:r>
            <a:r>
              <a:rPr lang="en-US" dirty="0" smtClean="0"/>
              <a:t>gravity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Deliver </a:t>
            </a:r>
            <a:r>
              <a:rPr lang="en-US" dirty="0"/>
              <a:t>up to five blows between the infant’s shoulder blades.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27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Treatment for choking infants (less than 1 </a:t>
            </a:r>
            <a:r>
              <a:rPr lang="en-US" b="1" dirty="0" smtClean="0"/>
              <a:t>year)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the obstruction is still present, turn the infant onto their back, again with the body </a:t>
            </a:r>
            <a:r>
              <a:rPr lang="en-US" dirty="0" smtClean="0"/>
              <a:t>inclined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Deliver up to five chest thrusts between the infant’s nipples (breast bone) using two </a:t>
            </a:r>
            <a:r>
              <a:rPr lang="en-US" dirty="0" smtClean="0"/>
              <a:t>fingers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Repeat this process until the obstruction is cleared or the infant becomes </a:t>
            </a:r>
            <a:r>
              <a:rPr lang="en-US" dirty="0" smtClean="0"/>
              <a:t>unresponsive</a:t>
            </a:r>
            <a:endParaRPr lang="en-US" dirty="0"/>
          </a:p>
          <a:p>
            <a:endParaRPr lang="en-US" dirty="0"/>
          </a:p>
          <a:p>
            <a:r>
              <a:rPr lang="en-US" dirty="0"/>
              <a:t>Commence CPR if the infant becomes unresponsive.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4925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END OF SECTION 6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594" y="2016125"/>
            <a:ext cx="3845137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9595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Causes include: </a:t>
            </a:r>
          </a:p>
          <a:p>
            <a:endParaRPr lang="en-US" dirty="0"/>
          </a:p>
          <a:p>
            <a:pPr lvl="1"/>
            <a:r>
              <a:rPr lang="en-US" dirty="0" smtClean="0"/>
              <a:t>Relaxation </a:t>
            </a:r>
            <a:r>
              <a:rPr lang="en-US" dirty="0"/>
              <a:t>of the airway muscles due to </a:t>
            </a:r>
            <a:r>
              <a:rPr lang="en-US" dirty="0" smtClean="0"/>
              <a:t>unconsciousness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Inhaled </a:t>
            </a:r>
            <a:r>
              <a:rPr lang="en-US" dirty="0"/>
              <a:t>foreign </a:t>
            </a:r>
            <a:r>
              <a:rPr lang="en-US" dirty="0" smtClean="0"/>
              <a:t>body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Trauma </a:t>
            </a:r>
            <a:r>
              <a:rPr lang="en-US" dirty="0"/>
              <a:t>to the </a:t>
            </a:r>
            <a:r>
              <a:rPr lang="en-US" dirty="0" smtClean="0"/>
              <a:t>airway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Anaphylactic </a:t>
            </a:r>
            <a:r>
              <a:rPr lang="en-US" dirty="0"/>
              <a:t>reaction leading to swelling of the airway.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689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</a:t>
            </a:r>
            <a:r>
              <a:rPr lang="en-US" dirty="0"/>
              <a:t>are two types of airway </a:t>
            </a:r>
            <a:r>
              <a:rPr lang="en-US" dirty="0" smtClean="0"/>
              <a:t>obstruction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b="1" dirty="0" smtClean="0"/>
              <a:t>Partial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b="1" dirty="0" smtClean="0"/>
              <a:t>Complete</a:t>
            </a:r>
            <a:r>
              <a:rPr lang="en-US" dirty="0"/>
              <a:t>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0983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Partial</a:t>
            </a:r>
            <a:r>
              <a:rPr lang="en-US" dirty="0"/>
              <a:t>: </a:t>
            </a:r>
          </a:p>
          <a:p>
            <a:r>
              <a:rPr lang="en-US" dirty="0" smtClean="0"/>
              <a:t>Breathing </a:t>
            </a:r>
            <a:r>
              <a:rPr lang="en-US" dirty="0"/>
              <a:t>is </a:t>
            </a:r>
            <a:r>
              <a:rPr lang="en-US" dirty="0" err="1"/>
              <a:t>laboured</a:t>
            </a:r>
            <a:r>
              <a:rPr lang="en-US" dirty="0"/>
              <a:t>; </a:t>
            </a:r>
          </a:p>
          <a:p>
            <a:r>
              <a:rPr lang="en-US" dirty="0" smtClean="0"/>
              <a:t>Breathing </a:t>
            </a:r>
            <a:r>
              <a:rPr lang="en-US" dirty="0"/>
              <a:t>may be noisy; </a:t>
            </a:r>
          </a:p>
          <a:p>
            <a:r>
              <a:rPr lang="en-US" dirty="0" smtClean="0"/>
              <a:t>Some </a:t>
            </a:r>
            <a:r>
              <a:rPr lang="en-US" dirty="0"/>
              <a:t>escape of air can be felt from the mouth.. </a:t>
            </a:r>
          </a:p>
          <a:p>
            <a:endParaRPr lang="en-US" dirty="0"/>
          </a:p>
          <a:p>
            <a:r>
              <a:rPr lang="en-US" b="1" dirty="0"/>
              <a:t>Complete</a:t>
            </a:r>
            <a:r>
              <a:rPr lang="en-US" dirty="0"/>
              <a:t>: </a:t>
            </a:r>
          </a:p>
          <a:p>
            <a:r>
              <a:rPr lang="en-US" dirty="0" smtClean="0"/>
              <a:t>There </a:t>
            </a:r>
            <a:r>
              <a:rPr lang="en-US" dirty="0"/>
              <a:t>may be efforts at breathing; </a:t>
            </a:r>
          </a:p>
          <a:p>
            <a:r>
              <a:rPr lang="en-US" dirty="0" smtClean="0"/>
              <a:t>There </a:t>
            </a:r>
            <a:r>
              <a:rPr lang="en-US" dirty="0"/>
              <a:t>is no sound of breathing; </a:t>
            </a:r>
          </a:p>
          <a:p>
            <a:r>
              <a:rPr lang="en-US" dirty="0" smtClean="0"/>
              <a:t>There </a:t>
            </a:r>
            <a:r>
              <a:rPr lang="en-US" dirty="0"/>
              <a:t>is no escape of air from nose and/or mouth. </a:t>
            </a:r>
          </a:p>
          <a:p>
            <a:endParaRPr lang="en-US" dirty="0"/>
          </a:p>
          <a:p>
            <a:r>
              <a:rPr lang="en-US" dirty="0"/>
              <a:t>Airway obstruction may not be apparent in the non-breathing unconscious victim until rescue breathing is attempted. </a:t>
            </a:r>
          </a:p>
        </p:txBody>
      </p:sp>
    </p:spTree>
    <p:extLst>
      <p:ext uri="{BB962C8B-B14F-4D97-AF65-F5344CB8AC3E}">
        <p14:creationId xmlns:p14="http://schemas.microsoft.com/office/powerpoint/2010/main" val="9806665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ymptoms and 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dirty="0" smtClean="0"/>
              <a:t>symptoms and signs of obstruction depend </a:t>
            </a:r>
            <a:r>
              <a:rPr lang="en-US" dirty="0"/>
              <a:t>on the cause and severity of the </a:t>
            </a:r>
            <a:r>
              <a:rPr lang="en-US" dirty="0" smtClean="0"/>
              <a:t>condition</a:t>
            </a:r>
          </a:p>
          <a:p>
            <a:endParaRPr lang="en-US" dirty="0" smtClean="0"/>
          </a:p>
          <a:p>
            <a:r>
              <a:rPr lang="en-US" dirty="0" smtClean="0"/>
              <a:t>Airway </a:t>
            </a:r>
            <a:r>
              <a:rPr lang="en-US" dirty="0"/>
              <a:t>obstruction may be gradual or sudden in </a:t>
            </a:r>
            <a:r>
              <a:rPr lang="en-US" dirty="0" smtClean="0"/>
              <a:t>onset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conscious victim who has inhaled a foreign body, there may </a:t>
            </a:r>
            <a:r>
              <a:rPr lang="en-US" dirty="0" smtClean="0"/>
              <a:t>be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xtreme anxiety</a:t>
            </a:r>
          </a:p>
          <a:p>
            <a:pPr lvl="1"/>
            <a:r>
              <a:rPr lang="en-US" dirty="0" smtClean="0"/>
              <a:t>Agitation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asping sounds</a:t>
            </a:r>
          </a:p>
          <a:p>
            <a:pPr lvl="1"/>
            <a:r>
              <a:rPr lang="en-US" dirty="0" smtClean="0"/>
              <a:t>Coughing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oss </a:t>
            </a:r>
            <a:r>
              <a:rPr lang="en-US" dirty="0"/>
              <a:t>of </a:t>
            </a:r>
            <a:r>
              <a:rPr lang="en-US" dirty="0" smtClean="0"/>
              <a:t>voice.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universal choking sign (clutching the neck with the thumb and fingers).</a:t>
            </a:r>
          </a:p>
        </p:txBody>
      </p:sp>
    </p:spTree>
    <p:extLst>
      <p:ext uri="{BB962C8B-B14F-4D97-AF65-F5344CB8AC3E}">
        <p14:creationId xmlns:p14="http://schemas.microsoft.com/office/powerpoint/2010/main" val="39120911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universal choking sign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53883"/>
            <a:ext cx="3353972" cy="4804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1402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indications that someone may be struggling with an obstruction </a:t>
            </a:r>
            <a:r>
              <a:rPr lang="en-US" dirty="0" smtClean="0"/>
              <a:t>are </a:t>
            </a:r>
            <a:endParaRPr lang="en-US" dirty="0"/>
          </a:p>
          <a:p>
            <a:r>
              <a:rPr lang="en-US" dirty="0" smtClean="0"/>
              <a:t>Panic </a:t>
            </a:r>
            <a:endParaRPr lang="en-US" dirty="0"/>
          </a:p>
          <a:p>
            <a:r>
              <a:rPr lang="en-US" dirty="0" smtClean="0"/>
              <a:t>Grasping </a:t>
            </a:r>
            <a:r>
              <a:rPr lang="en-US" dirty="0"/>
              <a:t>the throat </a:t>
            </a:r>
          </a:p>
          <a:p>
            <a:r>
              <a:rPr lang="en-US" dirty="0" smtClean="0"/>
              <a:t>Inability </a:t>
            </a:r>
            <a:r>
              <a:rPr lang="en-US" dirty="0"/>
              <a:t>to speak </a:t>
            </a:r>
          </a:p>
          <a:p>
            <a:r>
              <a:rPr lang="en-US" dirty="0" smtClean="0"/>
              <a:t>Inability </a:t>
            </a:r>
            <a:r>
              <a:rPr lang="en-US" dirty="0"/>
              <a:t>to breathe </a:t>
            </a:r>
          </a:p>
          <a:p>
            <a:r>
              <a:rPr lang="en-US" dirty="0" err="1" smtClean="0"/>
              <a:t>Colour</a:t>
            </a:r>
            <a:r>
              <a:rPr lang="en-US" dirty="0" smtClean="0"/>
              <a:t> </a:t>
            </a:r>
            <a:r>
              <a:rPr lang="en-US" dirty="0"/>
              <a:t>of face (pallor) </a:t>
            </a:r>
          </a:p>
          <a:p>
            <a:r>
              <a:rPr lang="en-US" smtClean="0"/>
              <a:t>Inability </a:t>
            </a:r>
            <a:r>
              <a:rPr lang="en-US" dirty="0"/>
              <a:t>to cough.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2616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Treatment for choking adults and children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065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Effective Cough (Partial Airway Obstruction)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reassurance</a:t>
            </a:r>
          </a:p>
          <a:p>
            <a:endParaRPr lang="en-US" dirty="0"/>
          </a:p>
          <a:p>
            <a:r>
              <a:rPr lang="en-US" dirty="0"/>
              <a:t>E</a:t>
            </a:r>
            <a:r>
              <a:rPr lang="en-US" dirty="0" smtClean="0"/>
              <a:t>ncouragement </a:t>
            </a:r>
            <a:r>
              <a:rPr lang="en-US" dirty="0"/>
              <a:t>to keep coughing to expel the foreign </a:t>
            </a:r>
            <a:r>
              <a:rPr lang="en-US" dirty="0" smtClean="0"/>
              <a:t>material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obstruction is not relieved the rescuer should call an ambulance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1260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124</TotalTime>
  <Words>622</Words>
  <Application>Microsoft Office PowerPoint</Application>
  <PresentationFormat>Widescreen</PresentationFormat>
  <Paragraphs>110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Gill Sans MT</vt:lpstr>
      <vt:lpstr>Gallery</vt:lpstr>
      <vt:lpstr>SECTION 6 Foreign Body Airway Obstruction(FAO)</vt:lpstr>
      <vt:lpstr>Overview</vt:lpstr>
      <vt:lpstr>Overview</vt:lpstr>
      <vt:lpstr>Overview</vt:lpstr>
      <vt:lpstr>Symptoms and Signs</vt:lpstr>
      <vt:lpstr>The universal choking sign</vt:lpstr>
      <vt:lpstr>Signs and symptoms</vt:lpstr>
      <vt:lpstr>Treatment for choking adults and children </vt:lpstr>
      <vt:lpstr>Effective Cough (Partial Airway Obstruction) </vt:lpstr>
      <vt:lpstr>Ineffective Cough (Severe Airway Obstruction)</vt:lpstr>
      <vt:lpstr>Delivering back blows </vt:lpstr>
      <vt:lpstr>Ineffective Cough (Severe Airway Obstruction)</vt:lpstr>
      <vt:lpstr>Chest thrusts</vt:lpstr>
      <vt:lpstr>Chest thrusts</vt:lpstr>
      <vt:lpstr>Treatment for choking adults and children </vt:lpstr>
      <vt:lpstr>Treatment for choking infants (less than 1 year)</vt:lpstr>
      <vt:lpstr>Treatment for choking infants (less than 1 year)</vt:lpstr>
      <vt:lpstr>Treatment for choking infants (less than 1 year)</vt:lpstr>
      <vt:lpstr>END OF SECTION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Foreign Body Airway Obstruction</dc:title>
  <dc:creator>D.r Nic</dc:creator>
  <cp:lastModifiedBy>WILLIAM</cp:lastModifiedBy>
  <cp:revision>15</cp:revision>
  <dcterms:created xsi:type="dcterms:W3CDTF">2016-03-07T10:32:10Z</dcterms:created>
  <dcterms:modified xsi:type="dcterms:W3CDTF">2018-05-12T09:09:59Z</dcterms:modified>
</cp:coreProperties>
</file>